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76" r:id="rId6"/>
    <p:sldId id="277" r:id="rId7"/>
    <p:sldId id="278" r:id="rId8"/>
    <p:sldId id="279" r:id="rId9"/>
    <p:sldId id="291" r:id="rId10"/>
    <p:sldId id="288" r:id="rId11"/>
    <p:sldId id="289" r:id="rId12"/>
    <p:sldId id="290" r:id="rId13"/>
    <p:sldId id="280" r:id="rId14"/>
    <p:sldId id="281" r:id="rId15"/>
    <p:sldId id="283" r:id="rId16"/>
    <p:sldId id="292"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86" d="100"/>
          <a:sy n="86" d="100"/>
        </p:scale>
        <p:origin x="562"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10/15/2019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10/15/2019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061466"/>
            <a:ext cx="9144000" cy="3046988"/>
          </a:xfrm>
        </p:spPr>
        <p:txBody>
          <a:bodyPr lIns="0" tIns="0" rIns="0" bIns="0" anchor="t">
            <a:spAutoFit/>
          </a:bodyPr>
          <a:lstStyle/>
          <a:p>
            <a:r>
              <a:rPr lang="en-US" b="1" dirty="0">
                <a:solidFill>
                  <a:schemeClr val="bg1"/>
                </a:solidFill>
              </a:rPr>
              <a:t>Helping Tourist’s &amp; Increasing Tourism in Chennai</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206886"/>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CD3D158-EA25-4E80-B5D9-7A69DA772492}"/>
              </a:ext>
            </a:extLst>
          </p:cNvPr>
          <p:cNvSpPr txBox="1"/>
          <p:nvPr/>
        </p:nvSpPr>
        <p:spPr>
          <a:xfrm>
            <a:off x="1012054" y="1189608"/>
            <a:ext cx="9463596"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t>Since the </a:t>
            </a:r>
            <a:r>
              <a:rPr lang="en-IN" b="1" dirty="0">
                <a:solidFill>
                  <a:srgbClr val="7030A0"/>
                </a:solidFill>
              </a:rPr>
              <a:t>data we have is unsupervised </a:t>
            </a:r>
            <a:r>
              <a:rPr lang="en-IN" dirty="0"/>
              <a:t>we will be use a </a:t>
            </a:r>
            <a:r>
              <a:rPr lang="en-IN" b="1" dirty="0">
                <a:solidFill>
                  <a:srgbClr val="7030A0"/>
                </a:solidFill>
              </a:rPr>
              <a:t>clustering algorithm </a:t>
            </a:r>
            <a:r>
              <a:rPr lang="en-IN" dirty="0"/>
              <a:t>to cluster the data based on their features. So l</a:t>
            </a:r>
            <a:r>
              <a:rPr lang="en-US" dirty="0"/>
              <a:t>et us begin the clustering phase.</a:t>
            </a:r>
          </a:p>
          <a:p>
            <a:r>
              <a:rPr lang="en-US" dirty="0"/>
              <a:t> </a:t>
            </a:r>
          </a:p>
          <a:p>
            <a:pPr marL="285750" indent="-285750">
              <a:buFont typeface="Wingdings" panose="05000000000000000000" pitchFamily="2" charset="2"/>
              <a:buChar char="Ø"/>
            </a:pPr>
            <a:r>
              <a:rPr lang="en-US" dirty="0"/>
              <a:t>We will be using a method known as </a:t>
            </a:r>
            <a:r>
              <a:rPr lang="en-US" b="1" dirty="0">
                <a:solidFill>
                  <a:srgbClr val="00B0F0"/>
                </a:solidFill>
              </a:rPr>
              <a:t>Affinity Propagation Clustering</a:t>
            </a:r>
            <a:r>
              <a:rPr lang="en-US" dirty="0"/>
              <a:t>.</a:t>
            </a:r>
          </a:p>
          <a:p>
            <a:endParaRPr lang="en-US" dirty="0"/>
          </a:p>
          <a:p>
            <a:pPr marL="285750" indent="-285750">
              <a:buFont typeface="Wingdings" panose="05000000000000000000" pitchFamily="2" charset="2"/>
              <a:buChar char="Ø"/>
            </a:pPr>
            <a:r>
              <a:rPr lang="en-US" dirty="0"/>
              <a:t>Affinity Propagation is a </a:t>
            </a:r>
            <a:r>
              <a:rPr lang="en-US" b="1" dirty="0">
                <a:solidFill>
                  <a:srgbClr val="7030A0"/>
                </a:solidFill>
              </a:rPr>
              <a:t>newer clustering algorithm </a:t>
            </a:r>
            <a:r>
              <a:rPr lang="en-US" dirty="0"/>
              <a:t>that uses a </a:t>
            </a:r>
            <a:r>
              <a:rPr lang="en-US" b="1" dirty="0">
                <a:solidFill>
                  <a:srgbClr val="7030A0"/>
                </a:solidFill>
              </a:rPr>
              <a:t>graph-based approach </a:t>
            </a:r>
            <a:r>
              <a:rPr lang="en-US" dirty="0"/>
              <a:t>to let points ‘vote’ on their preferred ‘exemplar’. The end result is a set of clusters from which we derive clusters by essentially doing what K-Means does and assigning each point to the cluster of its nearest exemplar. </a:t>
            </a:r>
          </a:p>
          <a:p>
            <a:endParaRPr lang="en-US" dirty="0"/>
          </a:p>
          <a:p>
            <a:pPr marL="285750" indent="-285750">
              <a:buFont typeface="Wingdings" panose="05000000000000000000" pitchFamily="2" charset="2"/>
              <a:buChar char="Ø"/>
            </a:pPr>
            <a:r>
              <a:rPr lang="en-US" b="1" dirty="0">
                <a:solidFill>
                  <a:srgbClr val="FF0000"/>
                </a:solidFill>
              </a:rPr>
              <a:t>Affinity Propagation has some advantages over K-Means</a:t>
            </a:r>
            <a:r>
              <a:rPr lang="en-US" dirty="0"/>
              <a:t>. First of all, the graph-based exemplar voting means that the </a:t>
            </a:r>
            <a:r>
              <a:rPr lang="en-US" b="1" dirty="0">
                <a:solidFill>
                  <a:srgbClr val="FF0000"/>
                </a:solidFill>
              </a:rPr>
              <a:t>user doesn’t need to specify the number of clusters</a:t>
            </a:r>
            <a:r>
              <a:rPr lang="en-US" dirty="0"/>
              <a:t>. Second, due to how the algorithm works under the hood with the graph representation </a:t>
            </a:r>
            <a:r>
              <a:rPr lang="en-US" b="1" dirty="0">
                <a:solidFill>
                  <a:srgbClr val="FF0000"/>
                </a:solidFill>
              </a:rPr>
              <a:t>it allows for non-metric dissimilarities. </a:t>
            </a:r>
          </a:p>
          <a:p>
            <a:endParaRPr lang="en-US" dirty="0"/>
          </a:p>
          <a:p>
            <a:pPr marL="285750" indent="-285750">
              <a:buFont typeface="Wingdings" panose="05000000000000000000" pitchFamily="2" charset="2"/>
              <a:buChar char="Ø"/>
            </a:pPr>
            <a:r>
              <a:rPr lang="en-US" b="1" dirty="0">
                <a:solidFill>
                  <a:srgbClr val="00B0F0"/>
                </a:solidFill>
              </a:rPr>
              <a:t>On clustering, we are left </a:t>
            </a:r>
            <a:r>
              <a:rPr lang="en-US" b="1">
                <a:solidFill>
                  <a:srgbClr val="00B0F0"/>
                </a:solidFill>
              </a:rPr>
              <a:t>with 7 </a:t>
            </a:r>
            <a:r>
              <a:rPr lang="en-US" b="1" dirty="0">
                <a:solidFill>
                  <a:srgbClr val="00B0F0"/>
                </a:solidFill>
              </a:rPr>
              <a:t>clusters</a:t>
            </a:r>
            <a:r>
              <a:rPr lang="en-US" dirty="0"/>
              <a:t>. We then </a:t>
            </a:r>
            <a:r>
              <a:rPr lang="en-US" b="1" dirty="0">
                <a:solidFill>
                  <a:srgbClr val="7030A0"/>
                </a:solidFill>
              </a:rPr>
              <a:t>plot these clusters onto the map </a:t>
            </a:r>
            <a:r>
              <a:rPr lang="en-US" dirty="0"/>
              <a:t>with the help of the </a:t>
            </a:r>
            <a:r>
              <a:rPr lang="en-US" b="1" dirty="0">
                <a:solidFill>
                  <a:srgbClr val="00B0F0"/>
                </a:solidFill>
              </a:rPr>
              <a:t>folium library.</a:t>
            </a:r>
            <a:endParaRPr lang="en-IN" b="1" dirty="0">
              <a:solidFill>
                <a:srgbClr val="00B0F0"/>
              </a:solidFill>
            </a:endParaRPr>
          </a:p>
        </p:txBody>
      </p:sp>
    </p:spTree>
    <p:extLst>
      <p:ext uri="{BB962C8B-B14F-4D97-AF65-F5344CB8AC3E}">
        <p14:creationId xmlns:p14="http://schemas.microsoft.com/office/powerpoint/2010/main" val="388757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525F5DF-28BE-47D1-BB76-FCCA65020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93" y="832131"/>
            <a:ext cx="5750764" cy="5524219"/>
          </a:xfrm>
          <a:prstGeom prst="rect">
            <a:avLst/>
          </a:prstGeom>
        </p:spPr>
      </p:pic>
      <p:sp>
        <p:nvSpPr>
          <p:cNvPr id="5" name="TextBox 4">
            <a:extLst>
              <a:ext uri="{FF2B5EF4-FFF2-40B4-BE49-F238E27FC236}">
                <a16:creationId xmlns:a16="http://schemas.microsoft.com/office/drawing/2014/main" id="{2D9F1BC5-4BF5-42C4-AD11-C103237FC4FC}"/>
              </a:ext>
            </a:extLst>
          </p:cNvPr>
          <p:cNvSpPr txBox="1"/>
          <p:nvPr/>
        </p:nvSpPr>
        <p:spPr>
          <a:xfrm>
            <a:off x="6556412" y="1475504"/>
            <a:ext cx="5326602" cy="923330"/>
          </a:xfrm>
          <a:prstGeom prst="rect">
            <a:avLst/>
          </a:prstGeom>
          <a:noFill/>
        </p:spPr>
        <p:txBody>
          <a:bodyPr wrap="square" rtlCol="0">
            <a:spAutoFit/>
          </a:bodyPr>
          <a:lstStyle/>
          <a:p>
            <a:r>
              <a:rPr lang="en-IN" dirty="0"/>
              <a:t>On clustering, we are left with the following results:</a:t>
            </a:r>
          </a:p>
          <a:p>
            <a:endParaRPr lang="en-IN" dirty="0"/>
          </a:p>
          <a:p>
            <a:endParaRPr lang="en-IN" dirty="0"/>
          </a:p>
        </p:txBody>
      </p:sp>
      <p:sp>
        <p:nvSpPr>
          <p:cNvPr id="12" name="Rectangle 3">
            <a:extLst>
              <a:ext uri="{FF2B5EF4-FFF2-40B4-BE49-F238E27FC236}">
                <a16:creationId xmlns:a16="http://schemas.microsoft.com/office/drawing/2014/main" id="{A60D1118-6ECE-4836-B5B6-3662D20E83CA}"/>
              </a:ext>
            </a:extLst>
          </p:cNvPr>
          <p:cNvSpPr>
            <a:spLocks noChangeArrowheads="1"/>
          </p:cNvSpPr>
          <p:nvPr/>
        </p:nvSpPr>
        <p:spPr bwMode="auto">
          <a:xfrm>
            <a:off x="6751460" y="2305636"/>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7030A0"/>
                </a:solidFill>
                <a:latin typeface="Courier New" panose="02070309020205020404" pitchFamily="49" charset="0"/>
              </a:rPr>
              <a:t>Purple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2500.00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9BEC580-C03F-4695-B85D-23BCDE9FD835}"/>
              </a:ext>
            </a:extLst>
          </p:cNvPr>
          <p:cNvSpPr>
            <a:spLocks noChangeArrowheads="1"/>
          </p:cNvSpPr>
          <p:nvPr/>
        </p:nvSpPr>
        <p:spPr bwMode="auto">
          <a:xfrm>
            <a:off x="6751460"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1:</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0000"/>
                </a:solidFill>
                <a:latin typeface="Courier New" panose="02070309020205020404" pitchFamily="49" charset="0"/>
              </a:rPr>
              <a:t>Red</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1160.00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4.26</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5</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5F68AC1-23CB-4B39-A85B-962A7372B55B}"/>
              </a:ext>
            </a:extLst>
          </p:cNvPr>
          <p:cNvSpPr>
            <a:spLocks noChangeArrowheads="1"/>
          </p:cNvSpPr>
          <p:nvPr/>
        </p:nvSpPr>
        <p:spPr bwMode="auto">
          <a:xfrm>
            <a:off x="6751460" y="4017564"/>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2:</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latin typeface="Courier New" panose="02070309020205020404" pitchFamily="49" charset="0"/>
              </a:rPr>
              <a:t>Black</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1516.67</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4.28</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12</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B3B1048A-DA0D-422B-B027-C601CF58024A}"/>
              </a:ext>
            </a:extLst>
          </p:cNvPr>
          <p:cNvSpPr>
            <a:spLocks noChangeArrowheads="1"/>
          </p:cNvSpPr>
          <p:nvPr/>
        </p:nvSpPr>
        <p:spPr bwMode="auto">
          <a:xfrm>
            <a:off x="9324383" y="2305636"/>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3:</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0070C0"/>
                </a:solidFill>
                <a:latin typeface="Courier New" panose="02070309020205020404" pitchFamily="49" charset="0"/>
              </a:rPr>
              <a:t>Blue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806.25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4.09</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a:t>
            </a:r>
            <a:r>
              <a:rPr lang="en-US" altLang="en-US" sz="1000" b="1" dirty="0">
                <a:solidFill>
                  <a:srgbClr val="000000"/>
                </a:solidFill>
                <a:latin typeface="Courier New" panose="02070309020205020404" pitchFamily="49" charset="0"/>
              </a:rPr>
              <a:t> 8</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E9977878-D101-49EB-9B34-4AC5636FB95B}"/>
              </a:ext>
            </a:extLst>
          </p:cNvPr>
          <p:cNvSpPr>
            <a:spLocks noChangeArrowheads="1"/>
          </p:cNvSpPr>
          <p:nvPr/>
        </p:nvSpPr>
        <p:spPr bwMode="auto">
          <a:xfrm>
            <a:off x="9285911"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4:</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92D050"/>
                </a:solidFill>
                <a:latin typeface="Courier New" panose="02070309020205020404" pitchFamily="49" charset="0"/>
              </a:rPr>
              <a:t>Green</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3000.00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4.10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8" name="Rectangle 8">
            <a:extLst>
              <a:ext uri="{FF2B5EF4-FFF2-40B4-BE49-F238E27FC236}">
                <a16:creationId xmlns:a16="http://schemas.microsoft.com/office/drawing/2014/main" id="{8B0E26AB-4248-4B60-AF1C-6AB17509E19F}"/>
              </a:ext>
            </a:extLst>
          </p:cNvPr>
          <p:cNvSpPr>
            <a:spLocks noChangeArrowheads="1"/>
          </p:cNvSpPr>
          <p:nvPr/>
        </p:nvSpPr>
        <p:spPr bwMode="auto">
          <a:xfrm>
            <a:off x="9285911" y="4022811"/>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C000"/>
                </a:solidFill>
                <a:latin typeface="Courier New" panose="02070309020205020404" pitchFamily="49" charset="0"/>
              </a:rPr>
              <a:t>Orange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225.00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16</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9" name="Rectangle 9">
            <a:extLst>
              <a:ext uri="{FF2B5EF4-FFF2-40B4-BE49-F238E27FC236}">
                <a16:creationId xmlns:a16="http://schemas.microsoft.com/office/drawing/2014/main" id="{DD8979B5-F3E9-4EBF-B922-E0C9A617B638}"/>
              </a:ext>
            </a:extLst>
          </p:cNvPr>
          <p:cNvSpPr>
            <a:spLocks noChangeArrowheads="1"/>
          </p:cNvSpPr>
          <p:nvPr/>
        </p:nvSpPr>
        <p:spPr bwMode="auto">
          <a:xfrm>
            <a:off x="7982566" y="4951012"/>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000" b="1" u="sng" dirty="0">
                <a:solidFill>
                  <a:srgbClr val="000000"/>
                </a:solidFill>
                <a:latin typeface="Courier New" panose="02070309020205020404" pitchFamily="49" charset="0"/>
                <a:cs typeface="Courier New" panose="02070309020205020404" pitchFamily="49" charset="0"/>
              </a:rPr>
              <a:t>Cluster 6:</a:t>
            </a:r>
          </a:p>
          <a:p>
            <a:pPr lvl="0"/>
            <a:r>
              <a:rPr lang="en-US" altLang="en-US" sz="1000" dirty="0">
                <a:solidFill>
                  <a:srgbClr val="000000"/>
                </a:solidFill>
                <a:latin typeface="Courier New" panose="02070309020205020404" pitchFamily="49" charset="0"/>
                <a:cs typeface="Courier New" panose="02070309020205020404" pitchFamily="49" charset="0"/>
              </a:rPr>
              <a:t>Color : </a:t>
            </a:r>
            <a:r>
              <a:rPr lang="en-US" altLang="en-US" sz="1000" b="1" dirty="0">
                <a:solidFill>
                  <a:schemeClr val="bg1">
                    <a:lumMod val="50000"/>
                  </a:schemeClr>
                </a:solidFill>
                <a:latin typeface="Courier New" panose="02070309020205020404" pitchFamily="49" charset="0"/>
                <a:cs typeface="Courier New" panose="02070309020205020404" pitchFamily="49" charset="0"/>
              </a:rPr>
              <a:t>Grey</a:t>
            </a:r>
          </a:p>
          <a:p>
            <a:pPr lvl="0"/>
            <a:r>
              <a:rPr lang="en-US" altLang="en-US" sz="1000" dirty="0">
                <a:solidFill>
                  <a:srgbClr val="000000"/>
                </a:solidFill>
                <a:latin typeface="Courier New" panose="02070309020205020404" pitchFamily="49" charset="0"/>
                <a:cs typeface="Courier New" panose="02070309020205020404" pitchFamily="49" charset="0"/>
              </a:rPr>
              <a:t>Average Price for two : </a:t>
            </a:r>
            <a:r>
              <a:rPr lang="en-US" altLang="en-US" sz="1000" b="1" dirty="0">
                <a:solidFill>
                  <a:srgbClr val="000000"/>
                </a:solidFill>
                <a:latin typeface="Courier New" panose="02070309020205020404" pitchFamily="49" charset="0"/>
                <a:cs typeface="Courier New" panose="02070309020205020404" pitchFamily="49" charset="0"/>
              </a:rPr>
              <a:t>454.69</a:t>
            </a:r>
          </a:p>
          <a:p>
            <a:pPr lvl="0"/>
            <a:r>
              <a:rPr lang="en-US" altLang="en-US" sz="1000" dirty="0">
                <a:solidFill>
                  <a:srgbClr val="000000"/>
                </a:solidFill>
                <a:latin typeface="Courier New" panose="02070309020205020404" pitchFamily="49" charset="0"/>
                <a:cs typeface="Courier New" panose="02070309020205020404" pitchFamily="49" charset="0"/>
              </a:rPr>
              <a:t>Average Rating : </a:t>
            </a:r>
            <a:r>
              <a:rPr lang="en-US" altLang="en-US" sz="1000" b="1" dirty="0">
                <a:solidFill>
                  <a:srgbClr val="000000"/>
                </a:solidFill>
                <a:latin typeface="Courier New" panose="02070309020205020404" pitchFamily="49" charset="0"/>
                <a:cs typeface="Courier New" panose="02070309020205020404" pitchFamily="49" charset="0"/>
              </a:rPr>
              <a:t>3.91</a:t>
            </a:r>
          </a:p>
          <a:p>
            <a:pPr lvl="0"/>
            <a:r>
              <a:rPr lang="en-US" altLang="en-US" sz="1000" dirty="0">
                <a:solidFill>
                  <a:srgbClr val="000000"/>
                </a:solidFill>
                <a:latin typeface="Courier New" panose="02070309020205020404" pitchFamily="49" charset="0"/>
                <a:cs typeface="Courier New" panose="02070309020205020404" pitchFamily="49" charset="0"/>
              </a:rPr>
              <a:t>No of Venues : </a:t>
            </a:r>
            <a:r>
              <a:rPr lang="en-US" altLang="en-US" sz="1000" b="1" dirty="0">
                <a:solidFill>
                  <a:srgbClr val="000000"/>
                </a:solidFill>
                <a:latin typeface="Courier New" panose="02070309020205020404" pitchFamily="49" charset="0"/>
                <a:cs typeface="Courier New" panose="02070309020205020404" pitchFamily="49" charset="0"/>
              </a:rPr>
              <a:t>32</a:t>
            </a:r>
          </a:p>
        </p:txBody>
      </p:sp>
    </p:spTree>
    <p:extLst>
      <p:ext uri="{BB962C8B-B14F-4D97-AF65-F5344CB8AC3E}">
        <p14:creationId xmlns:p14="http://schemas.microsoft.com/office/powerpoint/2010/main" val="87544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Results &amp; Discussion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375E97-623E-48C1-8BB2-DA584C403CFD}"/>
              </a:ext>
            </a:extLst>
          </p:cNvPr>
          <p:cNvSpPr/>
          <p:nvPr/>
        </p:nvSpPr>
        <p:spPr>
          <a:xfrm>
            <a:off x="745724" y="1379080"/>
            <a:ext cx="11017188" cy="4247317"/>
          </a:xfrm>
          <a:prstGeom prst="rect">
            <a:avLst/>
          </a:prstGeom>
        </p:spPr>
        <p:txBody>
          <a:bodyPr wrap="square">
            <a:spAutoFit/>
          </a:bodyPr>
          <a:lstStyle/>
          <a:p>
            <a:pPr marL="285750" indent="-285750">
              <a:buFont typeface="Wingdings" panose="05000000000000000000" pitchFamily="2" charset="2"/>
              <a:buChar char="Ø"/>
            </a:pPr>
            <a:r>
              <a:rPr lang="en-IN" b="1" dirty="0"/>
              <a:t>Our</a:t>
            </a:r>
            <a:r>
              <a:rPr lang="en-IN" b="1" dirty="0">
                <a:solidFill>
                  <a:srgbClr val="7030A0"/>
                </a:solidFill>
              </a:rPr>
              <a:t> analysis provides an insight on the venues within a 5km radius of Chennai</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We had found that </a:t>
            </a:r>
            <a:r>
              <a:rPr lang="en-IN" b="1" dirty="0">
                <a:solidFill>
                  <a:srgbClr val="FF0000"/>
                </a:solidFill>
              </a:rPr>
              <a:t>most venues were located in and around Nungambakkam &amp; Thousand Lights</a:t>
            </a:r>
            <a:r>
              <a:rPr lang="en-IN" dirty="0"/>
              <a: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a:t>
            </a:r>
            <a:r>
              <a:rPr lang="en-IN" b="1" dirty="0">
                <a:solidFill>
                  <a:srgbClr val="FF0000"/>
                </a:solidFill>
              </a:rPr>
              <a:t>most common venue category was Indian restaurants</a:t>
            </a:r>
            <a:r>
              <a:rPr lang="en-IN" dirty="0"/>
              <a:t>, </a:t>
            </a:r>
            <a:r>
              <a:rPr lang="en-IN" b="1" dirty="0">
                <a:solidFill>
                  <a:srgbClr val="00B0F0"/>
                </a:solidFill>
              </a:rPr>
              <a:t>tourists can enjoy the Indian cuisine &amp; Chennai's culture.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city of Chennai </a:t>
            </a:r>
            <a:r>
              <a:rPr lang="en-IN" b="1" dirty="0">
                <a:solidFill>
                  <a:srgbClr val="FF0000"/>
                </a:solidFill>
              </a:rPr>
              <a:t>mostly consists of venues rated between 3.5 &amp; 4.5</a:t>
            </a:r>
            <a:r>
              <a:rPr lang="en-IN" dirty="0"/>
              <a:t>, this is evidence that the </a:t>
            </a:r>
            <a:r>
              <a:rPr lang="en-IN" b="1" dirty="0">
                <a:solidFill>
                  <a:srgbClr val="00B0F0"/>
                </a:solidFill>
              </a:rPr>
              <a:t>venues are well taken care of and satisfy their customers.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Most of the</a:t>
            </a:r>
            <a:r>
              <a:rPr lang="en-IN" b="1" dirty="0">
                <a:solidFill>
                  <a:srgbClr val="FF0000"/>
                </a:solidFill>
              </a:rPr>
              <a:t> venues have their prices between 500 Rupees &amp; 1500 Rupees</a:t>
            </a:r>
            <a:r>
              <a:rPr lang="en-IN" dirty="0"/>
              <a:t>, this is also evidence that the city of Chennai is an </a:t>
            </a:r>
            <a:r>
              <a:rPr lang="en-IN" b="1" dirty="0">
                <a:solidFill>
                  <a:srgbClr val="00B0F0"/>
                </a:solidFill>
              </a:rPr>
              <a:t>affordable place where you can have a great time at decent prices</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results for the clusters were displayed in the previous slide, tourists can decide the venues they want to visit based on the data of each cluster.</a:t>
            </a:r>
          </a:p>
        </p:txBody>
      </p:sp>
    </p:spTree>
    <p:extLst>
      <p:ext uri="{BB962C8B-B14F-4D97-AF65-F5344CB8AC3E}">
        <p14:creationId xmlns:p14="http://schemas.microsoft.com/office/powerpoint/2010/main" val="72736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570BDE8-9EF6-482F-BBF2-61362F38475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7FF1049-D50F-4611-A75D-491A5D418B11}"/>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85036EF-F022-4EC0-B257-F47340E8C6C0}"/>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sp>
        <p:nvSpPr>
          <p:cNvPr id="5" name="Rectangle 4">
            <a:extLst>
              <a:ext uri="{FF2B5EF4-FFF2-40B4-BE49-F238E27FC236}">
                <a16:creationId xmlns:a16="http://schemas.microsoft.com/office/drawing/2014/main" id="{73EDD312-7F87-44C4-AD1F-E58132AD4AD8}"/>
              </a:ext>
            </a:extLst>
          </p:cNvPr>
          <p:cNvSpPr/>
          <p:nvPr/>
        </p:nvSpPr>
        <p:spPr>
          <a:xfrm>
            <a:off x="674703" y="1120676"/>
            <a:ext cx="11079332" cy="4616648"/>
          </a:xfrm>
          <a:prstGeom prst="rect">
            <a:avLst/>
          </a:prstGeom>
        </p:spPr>
        <p:txBody>
          <a:bodyPr wrap="square">
            <a:spAutoFit/>
          </a:bodyPr>
          <a:lstStyle/>
          <a:p>
            <a:pPr marL="342900" indent="-342900">
              <a:buFont typeface="Wingdings" panose="05000000000000000000" pitchFamily="2" charset="2"/>
              <a:buChar char="Ø"/>
            </a:pPr>
            <a:r>
              <a:rPr lang="en-IN" dirty="0"/>
              <a:t>The whole purpose of this analysis is to </a:t>
            </a:r>
            <a:r>
              <a:rPr lang="en-IN" b="1" dirty="0">
                <a:solidFill>
                  <a:srgbClr val="FF0000"/>
                </a:solidFill>
              </a:rPr>
              <a:t>provide information to the tourists visiting Chennai to make decisions based on their preferences</a:t>
            </a:r>
            <a:r>
              <a:rPr lang="en-IN" dirty="0"/>
              <a:t> and also </a:t>
            </a:r>
            <a:r>
              <a:rPr lang="en-IN" b="1" dirty="0">
                <a:solidFill>
                  <a:srgbClr val="FF0000"/>
                </a:solidFill>
              </a:rPr>
              <a:t>promote tourism in Chennai</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initially </a:t>
            </a:r>
            <a:r>
              <a:rPr lang="en-IN" b="1" dirty="0">
                <a:solidFill>
                  <a:srgbClr val="7030A0"/>
                </a:solidFill>
              </a:rPr>
              <a:t>acquired data from FourSquareAPI &amp; ZomatoAPI</a:t>
            </a:r>
            <a:r>
              <a:rPr lang="en-IN" dirty="0"/>
              <a:t>. We </a:t>
            </a:r>
            <a:r>
              <a:rPr lang="en-IN" b="1" dirty="0">
                <a:solidFill>
                  <a:srgbClr val="00B0F0"/>
                </a:solidFill>
              </a:rPr>
              <a:t>cleaned the data by combining the two datasets &amp; removing venues with similar latitude &amp; longitude co-ordinates.</a:t>
            </a:r>
            <a:r>
              <a:rPr lang="en-IN" dirty="0"/>
              <a:t> We </a:t>
            </a:r>
            <a:r>
              <a:rPr lang="en-IN" b="1" dirty="0">
                <a:solidFill>
                  <a:srgbClr val="00B0F0"/>
                </a:solidFill>
              </a:rPr>
              <a:t>dropped venues which were not given ratings yet and also dropped repeated columns in the combined dataset.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 </a:t>
            </a:r>
            <a:r>
              <a:rPr lang="en-IN" b="1" dirty="0">
                <a:solidFill>
                  <a:srgbClr val="7030A0"/>
                </a:solidFill>
              </a:rPr>
              <a:t>visualized the data in the form of bar plots, scatter plots &amp; maps </a:t>
            </a:r>
            <a:r>
              <a:rPr lang="en-IN" dirty="0"/>
              <a:t>to come to the conclusions mentioned in the results section.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then </a:t>
            </a:r>
            <a:r>
              <a:rPr lang="en-IN" b="1" dirty="0">
                <a:solidFill>
                  <a:srgbClr val="7030A0"/>
                </a:solidFill>
              </a:rPr>
              <a:t>grouped the data into clusters </a:t>
            </a:r>
            <a:r>
              <a:rPr lang="en-IN" dirty="0"/>
              <a:t>with the help of </a:t>
            </a:r>
            <a:r>
              <a:rPr lang="en-IN" b="1" dirty="0">
                <a:solidFill>
                  <a:srgbClr val="FF0000"/>
                </a:solidFill>
              </a:rPr>
              <a:t>Affinity Propagation Clustering</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endParaRPr lang="en-IN" dirty="0"/>
          </a:p>
          <a:p>
            <a:pPr algn="ctr"/>
            <a:r>
              <a:rPr lang="en-IN" sz="2000" b="1" dirty="0"/>
              <a:t>In the end this information will only act as a guide or insight to the tourist. The tourist is the one who will make the final decision on where they want to visit based on the rating, pricing, location etc., this clustered data will assist them in making this decision. </a:t>
            </a:r>
          </a:p>
        </p:txBody>
      </p:sp>
    </p:spTree>
    <p:extLst>
      <p:ext uri="{BB962C8B-B14F-4D97-AF65-F5344CB8AC3E}">
        <p14:creationId xmlns:p14="http://schemas.microsoft.com/office/powerpoint/2010/main" val="106607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415212" y="1602153"/>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UNDERSTANDING THE PROBLEM</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8080374" y="336302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COLLECTION &amp; CLEANING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279411" y="1575451"/>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 &amp; CONCLUSION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METHODOLOGY</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64606" y="601912"/>
            <a:ext cx="35273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Understanding the Problem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93919"/>
            <a:ext cx="3533313" cy="799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DA2E98A-AE22-4D05-9C08-0A32FCF8C368}"/>
              </a:ext>
            </a:extLst>
          </p:cNvPr>
          <p:cNvSpPr txBox="1"/>
          <p:nvPr/>
        </p:nvSpPr>
        <p:spPr>
          <a:xfrm>
            <a:off x="612560" y="1377509"/>
            <a:ext cx="11159231" cy="4524315"/>
          </a:xfrm>
          <a:prstGeom prst="rect">
            <a:avLst/>
          </a:prstGeom>
          <a:noFill/>
        </p:spPr>
        <p:txBody>
          <a:bodyPr wrap="square" rtlCol="0">
            <a:spAutoFit/>
          </a:bodyPr>
          <a:lstStyle/>
          <a:p>
            <a:r>
              <a:rPr lang="en-US" b="1" dirty="0">
                <a:solidFill>
                  <a:srgbClr val="7030A0"/>
                </a:solidFill>
              </a:rPr>
              <a:t>Chennai</a:t>
            </a:r>
            <a:r>
              <a:rPr lang="en-US" dirty="0"/>
              <a:t> also known as </a:t>
            </a:r>
            <a:r>
              <a:rPr lang="en-US" b="1" dirty="0">
                <a:solidFill>
                  <a:srgbClr val="7030A0"/>
                </a:solidFill>
              </a:rPr>
              <a:t>Madras</a:t>
            </a:r>
            <a:r>
              <a:rPr lang="en-US" dirty="0"/>
              <a:t> is the </a:t>
            </a:r>
            <a:r>
              <a:rPr lang="en-US" b="1" dirty="0">
                <a:solidFill>
                  <a:srgbClr val="7030A0"/>
                </a:solidFill>
              </a:rPr>
              <a:t>capital of the Indian state of Tamil Nadu</a:t>
            </a:r>
            <a:r>
              <a:rPr lang="en-US" dirty="0"/>
              <a:t>. Chennai was among the </a:t>
            </a:r>
            <a:r>
              <a:rPr lang="en-US" b="1" dirty="0">
                <a:solidFill>
                  <a:schemeClr val="accent5">
                    <a:lumMod val="60000"/>
                    <a:lumOff val="40000"/>
                  </a:schemeClr>
                </a:solidFill>
              </a:rPr>
              <a:t>most-visited Indian cities by foreign tourists</a:t>
            </a:r>
            <a:r>
              <a:rPr lang="en-US" dirty="0"/>
              <a:t>. Tourism-guide publisher </a:t>
            </a:r>
            <a:r>
              <a:rPr lang="en-US" b="1" dirty="0">
                <a:solidFill>
                  <a:srgbClr val="7030A0"/>
                </a:solidFill>
              </a:rPr>
              <a:t>Lonely Planet </a:t>
            </a:r>
            <a:r>
              <a:rPr lang="en-US" dirty="0"/>
              <a:t>named Chennai as </a:t>
            </a:r>
            <a:r>
              <a:rPr lang="en-US" b="1" dirty="0">
                <a:solidFill>
                  <a:srgbClr val="00B0F0"/>
                </a:solidFill>
              </a:rPr>
              <a:t>one of the top ten cities in the world to visit in 2015</a:t>
            </a:r>
            <a:r>
              <a:rPr lang="en-US" dirty="0"/>
              <a:t>. Chennai was ranked the </a:t>
            </a:r>
            <a:r>
              <a:rPr lang="en-US" b="1" dirty="0">
                <a:solidFill>
                  <a:srgbClr val="00B0F0"/>
                </a:solidFill>
              </a:rPr>
              <a:t>43rd-most visited city in the world for the year 2015</a:t>
            </a:r>
            <a:r>
              <a:rPr lang="en-US" dirty="0"/>
              <a:t>. The Quality of Living Survey rated Chennai as the </a:t>
            </a:r>
            <a:r>
              <a:rPr lang="en-US" b="1" dirty="0">
                <a:solidFill>
                  <a:srgbClr val="00B0F0"/>
                </a:solidFill>
              </a:rPr>
              <a:t>safest city in India</a:t>
            </a:r>
            <a:r>
              <a:rPr lang="en-US" dirty="0"/>
              <a:t>. Chennai attracts 45 percent of health tourists visiting India, and 30 to 40 percent of domestic health tourists</a:t>
            </a:r>
            <a:r>
              <a:rPr lang="en-US" b="1" dirty="0">
                <a:solidFill>
                  <a:srgbClr val="7030A0"/>
                </a:solidFill>
              </a:rPr>
              <a:t>. National Geographic </a:t>
            </a:r>
            <a:r>
              <a:rPr lang="en-US" dirty="0"/>
              <a:t>mentioned Chennai as the </a:t>
            </a:r>
            <a:r>
              <a:rPr lang="en-US" b="1" dirty="0">
                <a:solidFill>
                  <a:srgbClr val="00B0F0"/>
                </a:solidFill>
              </a:rPr>
              <a:t>only South Asian city to feature in its 2015 "Top 10 food cities" list</a:t>
            </a:r>
            <a:r>
              <a:rPr lang="en-US" dirty="0"/>
              <a:t>. Chennai was also named the </a:t>
            </a:r>
            <a:r>
              <a:rPr lang="en-US" b="1" dirty="0">
                <a:solidFill>
                  <a:srgbClr val="00B0F0"/>
                </a:solidFill>
              </a:rPr>
              <a:t>ninth-best cosmopolitan city</a:t>
            </a:r>
            <a:r>
              <a:rPr lang="en-US" b="1" dirty="0"/>
              <a:t> </a:t>
            </a:r>
            <a:r>
              <a:rPr lang="en-US" dirty="0"/>
              <a:t>in the world by Lonely Planet. In October 2017, Chennai was added to </a:t>
            </a:r>
            <a:r>
              <a:rPr lang="en-US" b="1" dirty="0">
                <a:solidFill>
                  <a:srgbClr val="7030A0"/>
                </a:solidFill>
              </a:rPr>
              <a:t>the UNESCO Creative Cities Network (UCCN) list </a:t>
            </a:r>
            <a:r>
              <a:rPr lang="en-US" dirty="0"/>
              <a:t>for its rich </a:t>
            </a:r>
            <a:r>
              <a:rPr lang="en-US" b="1" dirty="0">
                <a:solidFill>
                  <a:srgbClr val="00B0F0"/>
                </a:solidFill>
              </a:rPr>
              <a:t>musical tradition</a:t>
            </a:r>
            <a:r>
              <a:rPr lang="en-US" dirty="0">
                <a:solidFill>
                  <a:srgbClr val="00B0F0"/>
                </a:solidFill>
              </a:rPr>
              <a:t>. </a:t>
            </a:r>
            <a:r>
              <a:rPr lang="en-US" dirty="0"/>
              <a:t>In recent days, the </a:t>
            </a:r>
            <a:r>
              <a:rPr lang="en-US" b="1" dirty="0">
                <a:solidFill>
                  <a:srgbClr val="FF0000"/>
                </a:solidFill>
              </a:rPr>
              <a:t>tourism of this beautiful city has decreased</a:t>
            </a:r>
            <a:r>
              <a:rPr lang="en-US" dirty="0"/>
              <a:t>. Tourism not only adds to the country's economy but is a core part of income. How do we increase tourism and bring back the popularity of the city? In-order to achieve this, we need the tourists to have a good experience and moreover a personalized one. We can achieve this with the help of data science. With all this tourist attraction taken into account, </a:t>
            </a:r>
            <a:r>
              <a:rPr lang="en-US" b="1" dirty="0">
                <a:solidFill>
                  <a:srgbClr val="FF0000"/>
                </a:solidFill>
              </a:rPr>
              <a:t>a system that can find a place suitable for the tourist to visit during their stay will be helpful</a:t>
            </a:r>
            <a:r>
              <a:rPr lang="en-US" dirty="0"/>
              <a:t>. Our goal is </a:t>
            </a:r>
            <a:r>
              <a:rPr lang="en-US" b="1" dirty="0">
                <a:solidFill>
                  <a:srgbClr val="FF0000"/>
                </a:solidFill>
              </a:rPr>
              <a:t>to identify places based on their rating &amp; pricing</a:t>
            </a:r>
            <a:r>
              <a:rPr lang="en-US" dirty="0"/>
              <a:t> and </a:t>
            </a:r>
            <a:r>
              <a:rPr lang="en-US" b="1" dirty="0">
                <a:solidFill>
                  <a:srgbClr val="FF0000"/>
                </a:solidFill>
              </a:rPr>
              <a:t>make it visible to the tourists in-order for them to choose a place to visit based on their budget and based on the venue's rating</a:t>
            </a:r>
            <a:r>
              <a:rPr lang="en-US" dirty="0"/>
              <a:t>. This will eventually increase the tourism level of Chennai. </a:t>
            </a:r>
          </a:p>
          <a:p>
            <a:r>
              <a:rPr lang="en-US" dirty="0"/>
              <a:t> </a:t>
            </a:r>
            <a:endParaRPr lang="en-IN" dirty="0"/>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Collecting the Data</a:t>
            </a:r>
            <a:br>
              <a:rPr lang="en-US" sz="2800" dirty="0">
                <a:solidFill>
                  <a:schemeClr val="tx1">
                    <a:lumMod val="75000"/>
                    <a:lumOff val="25000"/>
                  </a:schemeClr>
                </a:solidFill>
              </a:rPr>
            </a:br>
            <a:r>
              <a:rPr lang="en-US" sz="2800" b="1" dirty="0">
                <a:solidFill>
                  <a:schemeClr val="tx1">
                    <a:lumMod val="75000"/>
                    <a:lumOff val="25000"/>
                  </a:schemeClr>
                </a:solidFill>
              </a:rPr>
              <a:t>&amp;</a:t>
            </a:r>
          </a:p>
          <a:p>
            <a:pPr algn="ctr"/>
            <a:r>
              <a:rPr lang="en-US" sz="2800" b="1" dirty="0">
                <a:solidFill>
                  <a:schemeClr val="tx1">
                    <a:lumMod val="75000"/>
                    <a:lumOff val="25000"/>
                  </a:schemeClr>
                </a:solidFill>
              </a:rPr>
              <a:t>Process Flow</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98730" y="2922221"/>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98730" y="516931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flipV="1">
            <a:off x="8082756" y="3715971"/>
            <a:ext cx="815974" cy="6593"/>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H="1" flipV="1">
            <a:off x="8881268" y="1901582"/>
            <a:ext cx="17462" cy="4061477"/>
          </a:xfrm>
          <a:prstGeom prst="bentConnector3">
            <a:avLst>
              <a:gd name="adj1" fmla="val -1309128"/>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456943"/>
            <a:ext cx="1371600" cy="246221"/>
          </a:xfrm>
          <a:prstGeom prst="rect">
            <a:avLst/>
          </a:prstGeom>
        </p:spPr>
        <p:txBody>
          <a:bodyPr wrap="square" lIns="0" tIns="0" rIns="0" bIns="0" anchor="ctr">
            <a:spAutoFit/>
          </a:bodyPr>
          <a:lstStyle/>
          <a:p>
            <a:pPr algn="ctr"/>
            <a:r>
              <a:rPr lang="en-US" sz="1600" dirty="0">
                <a:solidFill>
                  <a:schemeClr val="bg1"/>
                </a:solidFill>
              </a:rPr>
              <a:t>FourSquareAPI</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r>
              <a:rPr lang="en-US" sz="1600" dirty="0">
                <a:solidFill>
                  <a:schemeClr val="bg1"/>
                </a:solidFill>
              </a:rPr>
              <a:t>ZomatoAPI</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Data Cleaning &amp; Visualization</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Methodology &amp; Analysis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Cluster-2</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Cluster-1</a:t>
            </a:r>
          </a:p>
        </p:txBody>
      </p:sp>
      <p:sp>
        <p:nvSpPr>
          <p:cNvPr id="86" name="Rectangle 85">
            <a:extLst>
              <a:ext uri="{FF2B5EF4-FFF2-40B4-BE49-F238E27FC236}">
                <a16:creationId xmlns:a16="http://schemas.microsoft.com/office/drawing/2014/main" id="{6B499F5E-706B-4272-818B-C87149038662}"/>
              </a:ext>
            </a:extLst>
          </p:cNvPr>
          <p:cNvSpPr/>
          <p:nvPr/>
        </p:nvSpPr>
        <p:spPr>
          <a:xfrm>
            <a:off x="8997949" y="5839948"/>
            <a:ext cx="1371600" cy="246221"/>
          </a:xfrm>
          <a:prstGeom prst="rect">
            <a:avLst/>
          </a:prstGeom>
        </p:spPr>
        <p:txBody>
          <a:bodyPr wrap="square" lIns="0" tIns="0" rIns="0" bIns="0" anchor="ctr">
            <a:spAutoFit/>
          </a:bodyPr>
          <a:lstStyle/>
          <a:p>
            <a:pPr algn="ctr"/>
            <a:r>
              <a:rPr lang="en-US" sz="1600" dirty="0">
                <a:solidFill>
                  <a:schemeClr val="bg1"/>
                </a:solidFill>
              </a:rPr>
              <a:t>Cluster-N</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509721"/>
            <a:ext cx="1348582" cy="71070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Affinity Propagation Clustering.</a:t>
            </a:r>
          </a:p>
        </p:txBody>
      </p:sp>
      <p:sp>
        <p:nvSpPr>
          <p:cNvPr id="91" name="Rectangle 90">
            <a:extLst>
              <a:ext uri="{FF2B5EF4-FFF2-40B4-BE49-F238E27FC236}">
                <a16:creationId xmlns:a16="http://schemas.microsoft.com/office/drawing/2014/main" id="{0F8D1DEA-0363-4C10-925D-1D68E14CCEF4}"/>
              </a:ext>
            </a:extLst>
          </p:cNvPr>
          <p:cNvSpPr/>
          <p:nvPr/>
        </p:nvSpPr>
        <p:spPr>
          <a:xfrm>
            <a:off x="4217194" y="4516314"/>
            <a:ext cx="1348582" cy="119802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Filtering the data &amp; deriving conclusions through visualization.</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102872"/>
            <a:ext cx="1348582" cy="954364"/>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data of venues within a 5km radius of Chennai.</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022411"/>
            <a:ext cx="1348582" cy="1685333"/>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rating, pricing, ... With the help of the venues obtained from the FourSquareAPI.</a:t>
            </a:r>
          </a:p>
        </p:txBody>
      </p:sp>
      <p:sp>
        <p:nvSpPr>
          <p:cNvPr id="6" name="TextBox 5">
            <a:extLst>
              <a:ext uri="{FF2B5EF4-FFF2-40B4-BE49-F238E27FC236}">
                <a16:creationId xmlns:a16="http://schemas.microsoft.com/office/drawing/2014/main" id="{1065D15B-3763-45E5-A6E5-4432223610BD}"/>
              </a:ext>
            </a:extLst>
          </p:cNvPr>
          <p:cNvSpPr txBox="1"/>
          <p:nvPr/>
        </p:nvSpPr>
        <p:spPr>
          <a:xfrm>
            <a:off x="9481929" y="4444221"/>
            <a:ext cx="878889" cy="584775"/>
          </a:xfrm>
          <a:prstGeom prst="rect">
            <a:avLst/>
          </a:prstGeom>
          <a:noFill/>
        </p:spPr>
        <p:txBody>
          <a:bodyPr wrap="square" rtlCol="0">
            <a:spAutoFit/>
          </a:bodyPr>
          <a:lstStyle/>
          <a:p>
            <a:r>
              <a:rPr lang="en-IN" sz="3200" b="1" dirty="0"/>
              <a:t>…</a:t>
            </a: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485298B-C2CB-441D-8709-ED5F7DB11F62}"/>
              </a:ext>
            </a:extLst>
          </p:cNvPr>
          <p:cNvPicPr>
            <a:picLocks noChangeAspect="1"/>
          </p:cNvPicPr>
          <p:nvPr/>
        </p:nvPicPr>
        <p:blipFill rotWithShape="1">
          <a:blip r:embed="rId3">
            <a:extLst>
              <a:ext uri="{28A0092B-C50C-407E-A947-70E740481C1C}">
                <a14:useLocalDpi xmlns:a14="http://schemas.microsoft.com/office/drawing/2010/main" val="0"/>
              </a:ext>
            </a:extLst>
          </a:blip>
          <a:srcRect l="11291" r="25964"/>
          <a:stretch/>
        </p:blipFill>
        <p:spPr>
          <a:xfrm>
            <a:off x="748684" y="1298495"/>
            <a:ext cx="4924147" cy="4702810"/>
          </a:xfrm>
          <a:prstGeom prst="rect">
            <a:avLst/>
          </a:prstGeom>
        </p:spPr>
      </p:pic>
      <p:pic>
        <p:nvPicPr>
          <p:cNvPr id="6" name="Picture 5">
            <a:extLst>
              <a:ext uri="{FF2B5EF4-FFF2-40B4-BE49-F238E27FC236}">
                <a16:creationId xmlns:a16="http://schemas.microsoft.com/office/drawing/2014/main" id="{4906F394-80E7-49DF-924D-A04FAEDFEA77}"/>
              </a:ext>
            </a:extLst>
          </p:cNvPr>
          <p:cNvPicPr>
            <a:picLocks noChangeAspect="1"/>
          </p:cNvPicPr>
          <p:nvPr/>
        </p:nvPicPr>
        <p:blipFill rotWithShape="1">
          <a:blip r:embed="rId4">
            <a:extLst>
              <a:ext uri="{28A0092B-C50C-407E-A947-70E740481C1C}">
                <a14:useLocalDpi xmlns:a14="http://schemas.microsoft.com/office/drawing/2010/main" val="0"/>
              </a:ext>
            </a:extLst>
          </a:blip>
          <a:srcRect l="11058" r="26060"/>
          <a:stretch/>
        </p:blipFill>
        <p:spPr>
          <a:xfrm>
            <a:off x="6519171" y="1298496"/>
            <a:ext cx="4924147" cy="4702810"/>
          </a:xfrm>
          <a:prstGeom prst="rect">
            <a:avLst/>
          </a:prstGeom>
        </p:spPr>
      </p:pic>
      <p:sp>
        <p:nvSpPr>
          <p:cNvPr id="10" name="TextBox 9">
            <a:extLst>
              <a:ext uri="{FF2B5EF4-FFF2-40B4-BE49-F238E27FC236}">
                <a16:creationId xmlns:a16="http://schemas.microsoft.com/office/drawing/2014/main" id="{4185C5C7-8CAA-4902-A8D1-95CB71250DFA}"/>
              </a:ext>
            </a:extLst>
          </p:cNvPr>
          <p:cNvSpPr txBox="1"/>
          <p:nvPr/>
        </p:nvSpPr>
        <p:spPr>
          <a:xfrm>
            <a:off x="1242874" y="6150436"/>
            <a:ext cx="3266982" cy="369332"/>
          </a:xfrm>
          <a:prstGeom prst="rect">
            <a:avLst/>
          </a:prstGeom>
          <a:noFill/>
        </p:spPr>
        <p:txBody>
          <a:bodyPr wrap="square" rtlCol="0">
            <a:spAutoFit/>
          </a:bodyPr>
          <a:lstStyle/>
          <a:p>
            <a:pPr algn="ctr"/>
            <a:r>
              <a:rPr lang="en-IN" b="1" dirty="0"/>
              <a:t>FourSquareAPI Venues</a:t>
            </a:r>
          </a:p>
        </p:txBody>
      </p:sp>
      <p:sp>
        <p:nvSpPr>
          <p:cNvPr id="24" name="TextBox 23">
            <a:extLst>
              <a:ext uri="{FF2B5EF4-FFF2-40B4-BE49-F238E27FC236}">
                <a16:creationId xmlns:a16="http://schemas.microsoft.com/office/drawing/2014/main" id="{BB8CD639-1370-4335-A0DA-CA097C801F8E}"/>
              </a:ext>
            </a:extLst>
          </p:cNvPr>
          <p:cNvSpPr txBox="1"/>
          <p:nvPr/>
        </p:nvSpPr>
        <p:spPr>
          <a:xfrm>
            <a:off x="7494233" y="6150436"/>
            <a:ext cx="3266982" cy="369332"/>
          </a:xfrm>
          <a:prstGeom prst="rect">
            <a:avLst/>
          </a:prstGeom>
          <a:noFill/>
        </p:spPr>
        <p:txBody>
          <a:bodyPr wrap="square" rtlCol="0">
            <a:spAutoFit/>
          </a:bodyPr>
          <a:lstStyle/>
          <a:p>
            <a:pPr algn="ctr"/>
            <a:r>
              <a:rPr lang="en-IN" b="1" dirty="0"/>
              <a:t>ZomatoAPI Venues</a:t>
            </a:r>
          </a:p>
        </p:txBody>
      </p:sp>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66B3-0BE6-48A1-BA93-EEAD00340CA1}"/>
              </a:ext>
            </a:extLst>
          </p:cNvPr>
          <p:cNvSpPr txBox="1">
            <a:spLocks/>
          </p:cNvSpPr>
          <p:nvPr/>
        </p:nvSpPr>
        <p:spPr>
          <a:xfrm>
            <a:off x="228600" y="34816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p>
        </p:txBody>
      </p:sp>
      <p:cxnSp>
        <p:nvCxnSpPr>
          <p:cNvPr id="3" name="Straight Connector 2">
            <a:extLst>
              <a:ext uri="{FF2B5EF4-FFF2-40B4-BE49-F238E27FC236}">
                <a16:creationId xmlns:a16="http://schemas.microsoft.com/office/drawing/2014/main" id="{9E116258-D202-4647-84AD-E7DE3785433C}"/>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711B293-B7A7-4523-8036-C794AD252A8D}"/>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1746A-AFC4-4C6B-A8F2-39C6EB5E2D5B}"/>
              </a:ext>
            </a:extLst>
          </p:cNvPr>
          <p:cNvSpPr txBox="1"/>
          <p:nvPr/>
        </p:nvSpPr>
        <p:spPr>
          <a:xfrm>
            <a:off x="711693" y="1642369"/>
            <a:ext cx="107686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Data collected from both the </a:t>
            </a:r>
            <a:r>
              <a:rPr lang="en-US" b="1" dirty="0">
                <a:solidFill>
                  <a:srgbClr val="7030A0"/>
                </a:solidFill>
              </a:rPr>
              <a:t>FourSquareAPI &amp; the ZomatoAPI </a:t>
            </a:r>
            <a:r>
              <a:rPr lang="en-US" dirty="0"/>
              <a:t>are stored in </a:t>
            </a:r>
            <a:r>
              <a:rPr lang="en-US" b="1" dirty="0">
                <a:solidFill>
                  <a:srgbClr val="7030A0"/>
                </a:solidFill>
              </a:rPr>
              <a:t>two different data-sets</a:t>
            </a:r>
            <a:r>
              <a:rPr lang="en-US" dirty="0"/>
              <a:t>. We have to </a:t>
            </a:r>
            <a:r>
              <a:rPr lang="en-US" b="1" dirty="0">
                <a:solidFill>
                  <a:srgbClr val="00B0F0"/>
                </a:solidFill>
              </a:rPr>
              <a:t>combine these two data-sets </a:t>
            </a:r>
            <a:r>
              <a:rPr lang="en-US" dirty="0"/>
              <a:t>and </a:t>
            </a:r>
            <a:r>
              <a:rPr lang="en-US" b="1" dirty="0">
                <a:solidFill>
                  <a:srgbClr val="FF0000"/>
                </a:solidFill>
              </a:rPr>
              <a:t>remove the repeated &amp; unwanted data</a:t>
            </a:r>
            <a:r>
              <a:rPr lang="en-US" dirty="0"/>
              <a:t>.</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We calculate the latitude &amp; longitude difference for each venue in the two datasets &amp; </a:t>
            </a:r>
            <a:r>
              <a:rPr lang="en-US" b="1" dirty="0">
                <a:solidFill>
                  <a:srgbClr val="FF0000"/>
                </a:solidFill>
              </a:rPr>
              <a:t>remove the venues which have a latitude difference &amp; longitude difference of greater than 0.0004.</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 </a:t>
            </a:r>
            <a:r>
              <a:rPr lang="en-US" b="1" dirty="0">
                <a:solidFill>
                  <a:srgbClr val="00B0F0"/>
                </a:solidFill>
              </a:rPr>
              <a:t>On combination of these two data-sets</a:t>
            </a:r>
            <a:r>
              <a:rPr lang="en-US" dirty="0"/>
              <a:t>, we are left with </a:t>
            </a:r>
            <a:r>
              <a:rPr lang="en-US" b="1" dirty="0">
                <a:solidFill>
                  <a:srgbClr val="FF0000"/>
                </a:solidFill>
              </a:rPr>
              <a:t>a single data-set but we have a few repeated columns such as venue name, latitude &amp; longitude</a:t>
            </a:r>
            <a:r>
              <a:rPr lang="en-US" dirty="0"/>
              <a:t>. In-order to remove this, we have to </a:t>
            </a:r>
            <a:r>
              <a:rPr lang="en-US" b="1" dirty="0">
                <a:solidFill>
                  <a:srgbClr val="FF0000"/>
                </a:solidFill>
              </a:rPr>
              <a:t>drop</a:t>
            </a:r>
            <a:r>
              <a:rPr lang="en-US" dirty="0"/>
              <a:t> one of the two repeated columns for each type and finally we are left with a single data-set with no repeated columns.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Some of the data have their </a:t>
            </a:r>
            <a:r>
              <a:rPr lang="en-US" b="1" dirty="0">
                <a:solidFill>
                  <a:srgbClr val="7030A0"/>
                </a:solidFill>
              </a:rPr>
              <a:t>rating column value to be 0</a:t>
            </a:r>
            <a:r>
              <a:rPr lang="en-US" dirty="0"/>
              <a:t>, which clearly means that </a:t>
            </a:r>
            <a:r>
              <a:rPr lang="en-US" b="1" dirty="0">
                <a:solidFill>
                  <a:srgbClr val="7030A0"/>
                </a:solidFill>
              </a:rPr>
              <a:t>the venue is not rated</a:t>
            </a:r>
            <a:r>
              <a:rPr lang="en-US" dirty="0"/>
              <a:t>. Hence, we have to </a:t>
            </a:r>
            <a:r>
              <a:rPr lang="en-US" b="1" dirty="0">
                <a:solidFill>
                  <a:srgbClr val="FF0000"/>
                </a:solidFill>
              </a:rPr>
              <a:t>remove the venues with a rating of 0</a:t>
            </a:r>
            <a:r>
              <a:rPr lang="en-US" dirty="0"/>
              <a:t>, so that we do not advertise wrong information.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Now the data is clean and ready for the next step.</a:t>
            </a:r>
            <a:endParaRPr lang="en-IN" dirty="0"/>
          </a:p>
        </p:txBody>
      </p:sp>
    </p:spTree>
    <p:extLst>
      <p:ext uri="{BB962C8B-B14F-4D97-AF65-F5344CB8AC3E}">
        <p14:creationId xmlns:p14="http://schemas.microsoft.com/office/powerpoint/2010/main" val="79697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32D0-72BF-42C9-8C90-F0DB8065BB2C}"/>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0E840C1F-2555-4724-B352-CCFDF114E54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2474EA9-2827-4BCF-98D4-8432CDFFE5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E9AA3D7-0BED-4EDD-A877-06EB02160A7B}"/>
              </a:ext>
            </a:extLst>
          </p:cNvPr>
          <p:cNvPicPr>
            <a:picLocks noChangeAspect="1"/>
          </p:cNvPicPr>
          <p:nvPr/>
        </p:nvPicPr>
        <p:blipFill rotWithShape="1">
          <a:blip r:embed="rId2">
            <a:extLst>
              <a:ext uri="{28A0092B-C50C-407E-A947-70E740481C1C}">
                <a14:useLocalDpi xmlns:a14="http://schemas.microsoft.com/office/drawing/2010/main" val="0"/>
              </a:ext>
            </a:extLst>
          </a:blip>
          <a:srcRect l="13132" t="9808" r="23728"/>
          <a:stretch/>
        </p:blipFill>
        <p:spPr>
          <a:xfrm>
            <a:off x="3169328" y="1741693"/>
            <a:ext cx="5566299" cy="4773317"/>
          </a:xfrm>
          <a:prstGeom prst="rect">
            <a:avLst/>
          </a:prstGeom>
        </p:spPr>
      </p:pic>
      <p:sp>
        <p:nvSpPr>
          <p:cNvPr id="7" name="TextBox 6">
            <a:extLst>
              <a:ext uri="{FF2B5EF4-FFF2-40B4-BE49-F238E27FC236}">
                <a16:creationId xmlns:a16="http://schemas.microsoft.com/office/drawing/2014/main" id="{90F24C5B-C9D2-4D16-9DD9-E51F7D95AE07}"/>
              </a:ext>
            </a:extLst>
          </p:cNvPr>
          <p:cNvSpPr txBox="1"/>
          <p:nvPr/>
        </p:nvSpPr>
        <p:spPr>
          <a:xfrm>
            <a:off x="2496104" y="670631"/>
            <a:ext cx="6809173" cy="923330"/>
          </a:xfrm>
          <a:prstGeom prst="rect">
            <a:avLst/>
          </a:prstGeom>
          <a:noFill/>
        </p:spPr>
        <p:txBody>
          <a:bodyPr wrap="square" rtlCol="0">
            <a:spAutoFit/>
          </a:bodyPr>
          <a:lstStyle/>
          <a:p>
            <a:pPr algn="ctr"/>
            <a:r>
              <a:rPr lang="en-IN" dirty="0"/>
              <a:t>On Combining both the FourSquareAPI venues &amp; ZomatoAPI venues after cleaning some repeated &amp; overlapping venues, we get the following map.</a:t>
            </a:r>
          </a:p>
        </p:txBody>
      </p:sp>
    </p:spTree>
    <p:extLst>
      <p:ext uri="{BB962C8B-B14F-4D97-AF65-F5344CB8AC3E}">
        <p14:creationId xmlns:p14="http://schemas.microsoft.com/office/powerpoint/2010/main" val="255540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90E7883-FBFD-45E2-8B38-4219790B9F50}"/>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AF4D0648-8F52-4ED3-95E8-EF5621413D49}"/>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D9BB387-0D77-490A-B68C-9623C8ADA40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4A8D87A-E7A8-417F-B336-9A971FFEF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709"/>
            <a:ext cx="3959441" cy="3311372"/>
          </a:xfrm>
          <a:prstGeom prst="rect">
            <a:avLst/>
          </a:prstGeom>
        </p:spPr>
      </p:pic>
      <p:pic>
        <p:nvPicPr>
          <p:cNvPr id="8" name="Picture 7">
            <a:extLst>
              <a:ext uri="{FF2B5EF4-FFF2-40B4-BE49-F238E27FC236}">
                <a16:creationId xmlns:a16="http://schemas.microsoft.com/office/drawing/2014/main" id="{B2857CA8-60AC-4412-B55F-628242FD7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86" y="1109709"/>
            <a:ext cx="3959442" cy="3311372"/>
          </a:xfrm>
          <a:prstGeom prst="rect">
            <a:avLst/>
          </a:prstGeom>
        </p:spPr>
      </p:pic>
      <p:pic>
        <p:nvPicPr>
          <p:cNvPr id="10" name="Picture 9">
            <a:extLst>
              <a:ext uri="{FF2B5EF4-FFF2-40B4-BE49-F238E27FC236}">
                <a16:creationId xmlns:a16="http://schemas.microsoft.com/office/drawing/2014/main" id="{A341FA95-2A65-44B9-80BB-9E20332FC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773" y="1109709"/>
            <a:ext cx="3984411" cy="3311372"/>
          </a:xfrm>
          <a:prstGeom prst="rect">
            <a:avLst/>
          </a:prstGeom>
        </p:spPr>
      </p:pic>
      <p:sp>
        <p:nvSpPr>
          <p:cNvPr id="11" name="TextBox 10">
            <a:extLst>
              <a:ext uri="{FF2B5EF4-FFF2-40B4-BE49-F238E27FC236}">
                <a16:creationId xmlns:a16="http://schemas.microsoft.com/office/drawing/2014/main" id="{80D1299E-17D2-4430-8E46-02A2C377416D}"/>
              </a:ext>
            </a:extLst>
          </p:cNvPr>
          <p:cNvSpPr txBox="1"/>
          <p:nvPr/>
        </p:nvSpPr>
        <p:spPr>
          <a:xfrm>
            <a:off x="3311371" y="683581"/>
            <a:ext cx="5610687" cy="369332"/>
          </a:xfrm>
          <a:prstGeom prst="rect">
            <a:avLst/>
          </a:prstGeom>
          <a:noFill/>
        </p:spPr>
        <p:txBody>
          <a:bodyPr wrap="square" rtlCol="0">
            <a:spAutoFit/>
          </a:bodyPr>
          <a:lstStyle/>
          <a:p>
            <a:pPr algn="ctr"/>
            <a:r>
              <a:rPr lang="en-IN" dirty="0"/>
              <a:t>Graphical Analysis</a:t>
            </a:r>
          </a:p>
        </p:txBody>
      </p:sp>
      <p:sp>
        <p:nvSpPr>
          <p:cNvPr id="12" name="TextBox 11">
            <a:extLst>
              <a:ext uri="{FF2B5EF4-FFF2-40B4-BE49-F238E27FC236}">
                <a16:creationId xmlns:a16="http://schemas.microsoft.com/office/drawing/2014/main" id="{40955C62-9D0F-480F-B734-231AF66961E9}"/>
              </a:ext>
            </a:extLst>
          </p:cNvPr>
          <p:cNvSpPr txBox="1"/>
          <p:nvPr/>
        </p:nvSpPr>
        <p:spPr>
          <a:xfrm>
            <a:off x="541538" y="4696287"/>
            <a:ext cx="3417903" cy="923330"/>
          </a:xfrm>
          <a:prstGeom prst="rect">
            <a:avLst/>
          </a:prstGeom>
          <a:noFill/>
        </p:spPr>
        <p:txBody>
          <a:bodyPr wrap="square" rtlCol="0">
            <a:spAutoFit/>
          </a:bodyPr>
          <a:lstStyle/>
          <a:p>
            <a:pPr algn="ctr"/>
            <a:r>
              <a:rPr lang="en-IN" dirty="0"/>
              <a:t>Venue Category Vs. Count</a:t>
            </a:r>
          </a:p>
          <a:p>
            <a:pPr algn="ctr"/>
            <a:r>
              <a:rPr lang="en-IN" b="1" dirty="0"/>
              <a:t>Conclusion : </a:t>
            </a:r>
          </a:p>
          <a:p>
            <a:pPr algn="ctr"/>
            <a:r>
              <a:rPr lang="en-IN" b="1" dirty="0">
                <a:solidFill>
                  <a:srgbClr val="92D050"/>
                </a:solidFill>
              </a:rPr>
              <a:t>Lots of Indian Restaurants</a:t>
            </a:r>
          </a:p>
        </p:txBody>
      </p:sp>
      <p:sp>
        <p:nvSpPr>
          <p:cNvPr id="13" name="TextBox 12">
            <a:extLst>
              <a:ext uri="{FF2B5EF4-FFF2-40B4-BE49-F238E27FC236}">
                <a16:creationId xmlns:a16="http://schemas.microsoft.com/office/drawing/2014/main" id="{2FDD23AB-7972-48F7-AF7B-CE7C2EACA8D4}"/>
              </a:ext>
            </a:extLst>
          </p:cNvPr>
          <p:cNvSpPr txBox="1"/>
          <p:nvPr/>
        </p:nvSpPr>
        <p:spPr>
          <a:xfrm>
            <a:off x="8232559" y="4696287"/>
            <a:ext cx="3417903" cy="1200329"/>
          </a:xfrm>
          <a:prstGeom prst="rect">
            <a:avLst/>
          </a:prstGeom>
          <a:noFill/>
        </p:spPr>
        <p:txBody>
          <a:bodyPr wrap="square" rtlCol="0">
            <a:spAutoFit/>
          </a:bodyPr>
          <a:lstStyle/>
          <a:p>
            <a:pPr algn="ctr"/>
            <a:r>
              <a:rPr lang="en-IN" dirty="0"/>
              <a:t>Price For Two Vs. Count</a:t>
            </a:r>
          </a:p>
          <a:p>
            <a:pPr algn="ctr"/>
            <a:r>
              <a:rPr lang="en-IN" b="1" dirty="0"/>
              <a:t>Conclusion : </a:t>
            </a:r>
          </a:p>
          <a:p>
            <a:pPr algn="ctr"/>
            <a:r>
              <a:rPr lang="en-IN" b="1" dirty="0">
                <a:solidFill>
                  <a:srgbClr val="92D050"/>
                </a:solidFill>
              </a:rPr>
              <a:t>Most venue’s priced between 400 &amp; 1500 Rupees.</a:t>
            </a:r>
          </a:p>
        </p:txBody>
      </p:sp>
      <p:sp>
        <p:nvSpPr>
          <p:cNvPr id="14" name="TextBox 13">
            <a:extLst>
              <a:ext uri="{FF2B5EF4-FFF2-40B4-BE49-F238E27FC236}">
                <a16:creationId xmlns:a16="http://schemas.microsoft.com/office/drawing/2014/main" id="{158C7403-61A2-4898-B1BD-9DA3DD8DC3DA}"/>
              </a:ext>
            </a:extLst>
          </p:cNvPr>
          <p:cNvSpPr txBox="1"/>
          <p:nvPr/>
        </p:nvSpPr>
        <p:spPr>
          <a:xfrm>
            <a:off x="4323655" y="4696287"/>
            <a:ext cx="3417903" cy="923330"/>
          </a:xfrm>
          <a:prstGeom prst="rect">
            <a:avLst/>
          </a:prstGeom>
          <a:noFill/>
        </p:spPr>
        <p:txBody>
          <a:bodyPr wrap="square" rtlCol="0">
            <a:spAutoFit/>
          </a:bodyPr>
          <a:lstStyle/>
          <a:p>
            <a:pPr algn="ctr"/>
            <a:r>
              <a:rPr lang="en-IN" dirty="0"/>
              <a:t>Rating Vs. Count</a:t>
            </a:r>
          </a:p>
          <a:p>
            <a:pPr algn="ctr"/>
            <a:r>
              <a:rPr lang="en-IN" b="1" dirty="0"/>
              <a:t>Conclusion : </a:t>
            </a:r>
          </a:p>
          <a:p>
            <a:pPr algn="ctr"/>
            <a:r>
              <a:rPr lang="en-IN" b="1" dirty="0">
                <a:solidFill>
                  <a:srgbClr val="92D050"/>
                </a:solidFill>
              </a:rPr>
              <a:t>Average rating of 3.5-4.5</a:t>
            </a:r>
          </a:p>
        </p:txBody>
      </p:sp>
    </p:spTree>
    <p:extLst>
      <p:ext uri="{BB962C8B-B14F-4D97-AF65-F5344CB8AC3E}">
        <p14:creationId xmlns:p14="http://schemas.microsoft.com/office/powerpoint/2010/main" val="137876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1D40-EF38-4EBB-9A35-056DC600551A}"/>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EF1BD641-8EC0-4249-8FA0-BC0E1D2CF40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792E204-BAE6-4791-94C3-D03914DD60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04004D-935F-4085-9396-6180BFD6206D}"/>
              </a:ext>
            </a:extLst>
          </p:cNvPr>
          <p:cNvPicPr>
            <a:picLocks noChangeAspect="1"/>
          </p:cNvPicPr>
          <p:nvPr/>
        </p:nvPicPr>
        <p:blipFill rotWithShape="1">
          <a:blip r:embed="rId2">
            <a:extLst>
              <a:ext uri="{28A0092B-C50C-407E-A947-70E740481C1C}">
                <a14:useLocalDpi xmlns:a14="http://schemas.microsoft.com/office/drawing/2010/main" val="0"/>
              </a:ext>
            </a:extLst>
          </a:blip>
          <a:srcRect l="13556" r="24355"/>
          <a:stretch/>
        </p:blipFill>
        <p:spPr>
          <a:xfrm>
            <a:off x="355105" y="578298"/>
            <a:ext cx="5539668" cy="4571639"/>
          </a:xfrm>
          <a:prstGeom prst="rect">
            <a:avLst/>
          </a:prstGeom>
        </p:spPr>
      </p:pic>
      <p:pic>
        <p:nvPicPr>
          <p:cNvPr id="8" name="Picture 7">
            <a:extLst>
              <a:ext uri="{FF2B5EF4-FFF2-40B4-BE49-F238E27FC236}">
                <a16:creationId xmlns:a16="http://schemas.microsoft.com/office/drawing/2014/main" id="{5C9FFFFD-74EA-48F4-9F2C-0CEE2D4EB059}"/>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r="25116"/>
          <a:stretch/>
        </p:blipFill>
        <p:spPr>
          <a:xfrm>
            <a:off x="6423732" y="578298"/>
            <a:ext cx="5539668" cy="4571639"/>
          </a:xfrm>
          <a:prstGeom prst="rect">
            <a:avLst/>
          </a:prstGeom>
        </p:spPr>
      </p:pic>
      <p:sp>
        <p:nvSpPr>
          <p:cNvPr id="9" name="TextBox 8">
            <a:extLst>
              <a:ext uri="{FF2B5EF4-FFF2-40B4-BE49-F238E27FC236}">
                <a16:creationId xmlns:a16="http://schemas.microsoft.com/office/drawing/2014/main" id="{9C2518E0-391F-4A97-A9A3-714BDFDFA334}"/>
              </a:ext>
            </a:extLst>
          </p:cNvPr>
          <p:cNvSpPr txBox="1"/>
          <p:nvPr/>
        </p:nvSpPr>
        <p:spPr>
          <a:xfrm>
            <a:off x="557077" y="5205336"/>
            <a:ext cx="5211192" cy="1569660"/>
          </a:xfrm>
          <a:prstGeom prst="rect">
            <a:avLst/>
          </a:prstGeom>
          <a:noFill/>
        </p:spPr>
        <p:txBody>
          <a:bodyPr wrap="square" rtlCol="0">
            <a:spAutoFit/>
          </a:bodyPr>
          <a:lstStyle/>
          <a:p>
            <a:pPr algn="ctr"/>
            <a:r>
              <a:rPr lang="en-IN" sz="1600" b="1" dirty="0"/>
              <a:t>Map</a:t>
            </a:r>
            <a:r>
              <a:rPr lang="en-IN" sz="1600" dirty="0"/>
              <a:t> : Venues marked according to their rating.</a:t>
            </a:r>
          </a:p>
          <a:p>
            <a:pPr algn="ctr"/>
            <a:r>
              <a:rPr lang="en-US" sz="1600" b="1" dirty="0"/>
              <a:t>Color code: </a:t>
            </a:r>
          </a:p>
          <a:p>
            <a:pPr algn="ctr"/>
            <a:r>
              <a:rPr lang="en-US" sz="1600" dirty="0"/>
              <a:t>• </a:t>
            </a:r>
            <a:r>
              <a:rPr lang="en-US" sz="1600" b="1" dirty="0">
                <a:solidFill>
                  <a:srgbClr val="FF0000"/>
                </a:solidFill>
              </a:rPr>
              <a:t>0-2.5 (Bad) rating </a:t>
            </a:r>
            <a:r>
              <a:rPr lang="en-US" sz="1600" dirty="0"/>
              <a:t>is red </a:t>
            </a:r>
          </a:p>
          <a:p>
            <a:pPr algn="ctr"/>
            <a:r>
              <a:rPr lang="en-US" sz="1600" dirty="0"/>
              <a:t>• </a:t>
            </a:r>
            <a:r>
              <a:rPr lang="en-US" sz="1600" b="1" dirty="0">
                <a:solidFill>
                  <a:srgbClr val="92D050"/>
                </a:solidFill>
              </a:rPr>
              <a:t>2.5-3.2 (Average) rating </a:t>
            </a:r>
            <a:r>
              <a:rPr lang="en-US" sz="1600" dirty="0"/>
              <a:t>is green </a:t>
            </a:r>
          </a:p>
          <a:p>
            <a:pPr algn="ctr"/>
            <a:r>
              <a:rPr lang="en-US" sz="1600" dirty="0"/>
              <a:t>• </a:t>
            </a:r>
            <a:r>
              <a:rPr lang="en-US" sz="1600" b="1" dirty="0">
                <a:solidFill>
                  <a:srgbClr val="00B0F0"/>
                </a:solidFill>
              </a:rPr>
              <a:t>3.2-4.2 (Good) rating </a:t>
            </a:r>
            <a:r>
              <a:rPr lang="en-US" sz="1600" dirty="0"/>
              <a:t>is light-blue </a:t>
            </a:r>
          </a:p>
          <a:p>
            <a:pPr algn="ctr"/>
            <a:r>
              <a:rPr lang="en-US" sz="1600" dirty="0"/>
              <a:t>• </a:t>
            </a:r>
            <a:r>
              <a:rPr lang="en-US" sz="1600" b="1" dirty="0">
                <a:solidFill>
                  <a:srgbClr val="002060"/>
                </a:solidFill>
              </a:rPr>
              <a:t>4.2-5.0 (Excellent) rating </a:t>
            </a:r>
            <a:r>
              <a:rPr lang="en-US" sz="1600" dirty="0"/>
              <a:t>is dark-blue </a:t>
            </a:r>
            <a:endParaRPr lang="en-IN" sz="1600" dirty="0"/>
          </a:p>
        </p:txBody>
      </p:sp>
      <p:sp>
        <p:nvSpPr>
          <p:cNvPr id="10" name="TextBox 9">
            <a:extLst>
              <a:ext uri="{FF2B5EF4-FFF2-40B4-BE49-F238E27FC236}">
                <a16:creationId xmlns:a16="http://schemas.microsoft.com/office/drawing/2014/main" id="{ECBA73F6-E614-419C-A1FE-9DE6BF8E9043}"/>
              </a:ext>
            </a:extLst>
          </p:cNvPr>
          <p:cNvSpPr txBox="1"/>
          <p:nvPr/>
        </p:nvSpPr>
        <p:spPr>
          <a:xfrm>
            <a:off x="6423732" y="5190602"/>
            <a:ext cx="5211192" cy="1569660"/>
          </a:xfrm>
          <a:prstGeom prst="rect">
            <a:avLst/>
          </a:prstGeom>
          <a:noFill/>
        </p:spPr>
        <p:txBody>
          <a:bodyPr wrap="square" rtlCol="0">
            <a:spAutoFit/>
          </a:bodyPr>
          <a:lstStyle/>
          <a:p>
            <a:pPr algn="ctr"/>
            <a:r>
              <a:rPr lang="en-IN" sz="1600" b="1" dirty="0"/>
              <a:t>Map</a:t>
            </a:r>
            <a:r>
              <a:rPr lang="en-IN" sz="1600" dirty="0"/>
              <a:t> : Venues marked according to their pricing.</a:t>
            </a:r>
          </a:p>
          <a:p>
            <a:pPr algn="ctr"/>
            <a:r>
              <a:rPr lang="en-US" sz="1600" b="1" dirty="0"/>
              <a:t>Color code: </a:t>
            </a:r>
          </a:p>
          <a:p>
            <a:pPr algn="ctr"/>
            <a:r>
              <a:rPr lang="en-US" sz="1600" dirty="0"/>
              <a:t>•</a:t>
            </a:r>
            <a:r>
              <a:rPr lang="en-US" sz="1600" dirty="0">
                <a:solidFill>
                  <a:srgbClr val="002060"/>
                </a:solidFill>
              </a:rPr>
              <a:t> </a:t>
            </a:r>
            <a:r>
              <a:rPr lang="en-US" sz="1600" b="1" dirty="0">
                <a:solidFill>
                  <a:srgbClr val="002060"/>
                </a:solidFill>
              </a:rPr>
              <a:t>Cheap</a:t>
            </a:r>
            <a:r>
              <a:rPr lang="en-US" sz="1600" dirty="0">
                <a:solidFill>
                  <a:srgbClr val="002060"/>
                </a:solidFill>
              </a:rPr>
              <a:t> </a:t>
            </a:r>
            <a:r>
              <a:rPr lang="en-US" sz="1600" dirty="0"/>
              <a:t>is dark-blue </a:t>
            </a:r>
          </a:p>
          <a:p>
            <a:pPr algn="ctr"/>
            <a:r>
              <a:rPr lang="en-US" sz="1600" dirty="0"/>
              <a:t>• </a:t>
            </a:r>
            <a:r>
              <a:rPr lang="en-US" sz="1600" b="1" dirty="0">
                <a:solidFill>
                  <a:srgbClr val="00B0F0"/>
                </a:solidFill>
              </a:rPr>
              <a:t>Average</a:t>
            </a:r>
            <a:r>
              <a:rPr lang="en-US" sz="1600" b="1" dirty="0"/>
              <a:t> </a:t>
            </a:r>
            <a:r>
              <a:rPr lang="en-US" sz="1600" dirty="0"/>
              <a:t>is light-blue </a:t>
            </a:r>
          </a:p>
          <a:p>
            <a:pPr algn="ctr"/>
            <a:r>
              <a:rPr lang="en-US" sz="1600" dirty="0"/>
              <a:t>• </a:t>
            </a:r>
            <a:r>
              <a:rPr lang="en-US" sz="1600" b="1" dirty="0">
                <a:solidFill>
                  <a:srgbClr val="92D050"/>
                </a:solidFill>
              </a:rPr>
              <a:t>Affordable</a:t>
            </a:r>
            <a:r>
              <a:rPr lang="en-US" sz="1600" dirty="0"/>
              <a:t> is green </a:t>
            </a:r>
          </a:p>
          <a:p>
            <a:pPr algn="ctr"/>
            <a:r>
              <a:rPr lang="en-US" sz="1600" dirty="0"/>
              <a:t>• </a:t>
            </a:r>
            <a:r>
              <a:rPr lang="en-US" sz="1600" b="1" dirty="0">
                <a:solidFill>
                  <a:srgbClr val="FF0000"/>
                </a:solidFill>
              </a:rPr>
              <a:t>Expensive</a:t>
            </a:r>
            <a:r>
              <a:rPr lang="en-US" sz="1600" b="1" dirty="0"/>
              <a:t> </a:t>
            </a:r>
            <a:r>
              <a:rPr lang="en-US" sz="1600" dirty="0"/>
              <a:t>is red </a:t>
            </a:r>
            <a:endParaRPr lang="en-IN" sz="1600" dirty="0"/>
          </a:p>
        </p:txBody>
      </p:sp>
    </p:spTree>
    <p:extLst>
      <p:ext uri="{BB962C8B-B14F-4D97-AF65-F5344CB8AC3E}">
        <p14:creationId xmlns:p14="http://schemas.microsoft.com/office/powerpoint/2010/main" val="365309131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terms/"/>
    <ds:schemaRef ds:uri="http://purl.org/dc/dcmitype/"/>
    <ds:schemaRef ds:uri="16c05727-aa75-4e4a-9b5f-8a80a1165891"/>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1429</Words>
  <Application>Microsoft Office PowerPoint</Application>
  <PresentationFormat>Widescreen</PresentationFormat>
  <Paragraphs>153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Courier New</vt:lpstr>
      <vt:lpstr>Segoe UI Light</vt:lpstr>
      <vt:lpstr>Wingdings</vt:lpstr>
      <vt:lpstr>Office Theme</vt:lpstr>
      <vt:lpstr>Helping Tourist’s &amp; Increasing Tourism in Chennai Presentation</vt:lpstr>
      <vt:lpstr>Project analysis slide 2</vt:lpstr>
      <vt:lpstr>Project analysis slide 3</vt:lpstr>
      <vt:lpstr>Project analysis slide 4</vt:lpstr>
      <vt:lpstr>Project analysis slide 5</vt:lpstr>
      <vt:lpstr>PowerPoint Presentation</vt:lpstr>
      <vt:lpstr>PowerPoint Presentation</vt:lpstr>
      <vt:lpstr>PowerPoint Presentation</vt:lpstr>
      <vt:lpstr>PowerPoint Presentation</vt:lpstr>
      <vt:lpstr>Project analysis slide 6</vt:lpstr>
      <vt:lpstr>Project analysis slide 7</vt:lpstr>
      <vt:lpstr>Project analysis slide 8</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2019-10-15T02:39:26Z</dcterms:created>
  <dcterms:modified xsi:type="dcterms:W3CDTF">2019-10-15T03:49:56Z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